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5" r:id="rId7"/>
    <p:sldId id="266" r:id="rId8"/>
    <p:sldId id="262" r:id="rId9"/>
    <p:sldId id="267" r:id="rId10"/>
    <p:sldId id="261" r:id="rId11"/>
    <p:sldId id="263" r:id="rId12"/>
    <p:sldId id="269" r:id="rId13"/>
    <p:sldId id="268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1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4BF-5759-89C0-F117-C643B0BC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4EB49-45C9-9CE5-4DC2-3A437242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05C1-BDF5-CDC8-96D2-73B2DE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4FAB-B082-CCCA-D714-EAC2970C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04ED-677D-EFD1-3BC0-70CE89C3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36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2-C26A-D074-B3EA-A277FF5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6D94A-1D41-8183-3E1C-53580400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4F25-971D-AAE0-3B6A-27E40BA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7DE-EB9E-C8EF-9224-9B0E565E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E013-7B85-E143-E849-334708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46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49BD-5134-846A-7289-3CDCE4DD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2580A-F25D-8639-0E02-3C951963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172-EC68-3D5F-C178-A9998061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BD1-4156-96CA-C956-A49E13C7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6128-512C-7B0A-E019-A138EE5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30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749-AF5C-830F-BC6A-1631A31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02C-2A19-AB8A-8147-6B70CE9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78EA-1E81-E6BB-7211-1E44E4AA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93D7-A15D-493B-1466-2DBB16A7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EE6-779F-581F-ECB4-BD8900D7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39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9B05-91E0-D545-74E4-21C6CAE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1C01-3432-5781-9604-5598D392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03FD-CBEB-BE00-B6B3-7FC23C8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80EE-CA5B-C68B-8298-B9A21F78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E1E5-6C36-A409-A7CC-282E256F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6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4BEC-27AF-ECA2-350D-F25E422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14F-6299-151C-CEC0-6EC7485E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5DA8-2085-5493-B62D-B4F8D8D8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1509-287B-EC60-FF59-63DE454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4CE5-9768-8CBE-5382-C4F7221A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2865-6AD3-B6BC-3129-E4130FDD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47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A6B-D4FF-BC10-F374-05E5F296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65E1-0F03-3C1D-A99E-0F0C96DF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A5B1-89A9-41BF-7001-6B112414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19EA-24F1-A69B-4071-90775A07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D985-0FBE-F701-A3FC-4EAB46229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FDA6-3FFB-29A7-BB68-9F2C0F21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0BA29-5DE5-BA30-B676-5FB62C10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05A92-1810-35F9-F2EF-E94E7253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49D9-1603-5D55-09C4-E1050AF6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CFC3-5878-1042-E35D-ADDEE7F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D9CB0-8DD0-3D1D-CF5C-6F8A6ED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B487-527B-06BA-AE93-76BB350C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9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8425-34FC-D662-F1F5-389CBE6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DDDDC-23EC-3F6B-ECAC-05CE2B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7EA9-0925-845C-B49D-F8C5224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32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9E6F-DFBF-DC87-5C7B-5550F77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AE4E-A4EC-BDDD-8C36-56B9264A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0325F-48EC-C9EF-2C0E-F8846F78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7D236-DA66-A3FA-492F-3390B1F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766A-DB84-C475-A383-19199308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8CF-656D-1DC9-4DCD-B748849E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946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C04-09C2-8EB0-CA71-DE84B77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97B2-B8DB-3C24-0109-8B7CB0CA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5871-B10D-5B52-6708-E05E5C3AD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0DC5-BB18-B06F-1485-05219452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1A0C-21F2-BC4A-615C-3C051AEF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AA71-EE96-628A-01DC-C4663634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4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6C360-F2B4-51F4-CD38-B20152A4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BCA5-CA58-3E3F-7D9C-C20648E5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8CB1-2D0B-2C36-80A1-3C36D0ED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8CA9-277C-EF4D-BCF2-B1E2B548F8D5}" type="datetimeFigureOut">
              <a:rPr lang="en-DK" smtClean="0"/>
              <a:t>20/05/2022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4278-28FC-C264-31F7-8D44DE36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7905-15F5-4606-44E4-648DCADC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49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01-release.storage.googleapis.com/gallery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gradient-descent-animation-1-simple-linear-regression-e49315b2467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Oqmad5JpPI2rzrWDrMiGPs3QinyxT8sO/view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Neural Networks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D8C-9B57-9F4C-021C-D0CFA8E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lang="en-DK" sz="4000" dirty="0"/>
              <a:t>More realistic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B7F0-6970-0DDB-70C7-C216D78D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53"/>
            <a:ext cx="10515600" cy="4709110"/>
          </a:xfrm>
        </p:spPr>
        <p:txBody>
          <a:bodyPr/>
          <a:lstStyle/>
          <a:p>
            <a:r>
              <a:rPr lang="en-DK" dirty="0"/>
              <a:t>The regression example has two “weights” </a:t>
            </a:r>
            <a:r>
              <a:rPr lang="en-DK" i="1" dirty="0"/>
              <a:t>a</a:t>
            </a:r>
            <a:r>
              <a:rPr lang="en-DK" dirty="0"/>
              <a:t> and </a:t>
            </a:r>
            <a:r>
              <a:rPr lang="en-DK" i="1" dirty="0"/>
              <a:t>b</a:t>
            </a:r>
          </a:p>
          <a:p>
            <a:r>
              <a:rPr lang="en-DK" dirty="0"/>
              <a:t>Normally the neural networks have </a:t>
            </a:r>
            <a:r>
              <a:rPr lang="en-DK" dirty="0">
                <a:solidFill>
                  <a:schemeClr val="accent1"/>
                </a:solidFill>
              </a:rPr>
              <a:t>thousands of weights </a:t>
            </a:r>
            <a:r>
              <a:rPr lang="en-DK" dirty="0"/>
              <a:t>and thresholds (some even millions)</a:t>
            </a:r>
          </a:p>
          <a:p>
            <a:r>
              <a:rPr lang="en-DK" dirty="0"/>
              <a:t>In the examples there were a single output  unit</a:t>
            </a:r>
          </a:p>
          <a:p>
            <a:r>
              <a:rPr lang="en-DK" dirty="0"/>
              <a:t>Sometimes we have </a:t>
            </a:r>
            <a:r>
              <a:rPr lang="en-DK" dirty="0">
                <a:solidFill>
                  <a:schemeClr val="accent1"/>
                </a:solidFill>
              </a:rPr>
              <a:t>several output units</a:t>
            </a:r>
          </a:p>
          <a:p>
            <a:r>
              <a:rPr lang="en-DK" dirty="0"/>
              <a:t>We often discriminate between networks for</a:t>
            </a:r>
          </a:p>
          <a:p>
            <a:pPr lvl="1"/>
            <a:r>
              <a:rPr lang="en-DK" dirty="0">
                <a:solidFill>
                  <a:schemeClr val="accent1"/>
                </a:solidFill>
              </a:rPr>
              <a:t>Classification</a:t>
            </a:r>
            <a:r>
              <a:rPr lang="en-DK" dirty="0"/>
              <a:t> with binary targets (like cat/no cat)</a:t>
            </a:r>
          </a:p>
          <a:p>
            <a:pPr lvl="1"/>
            <a:r>
              <a:rPr lang="en-DK" dirty="0">
                <a:solidFill>
                  <a:schemeClr val="accent1"/>
                </a:solidFill>
              </a:rPr>
              <a:t>Regression</a:t>
            </a:r>
            <a:r>
              <a:rPr lang="en-DK" dirty="0"/>
              <a:t> with continuous target values (like linear regression)</a:t>
            </a:r>
          </a:p>
          <a:p>
            <a:r>
              <a:rPr lang="en-DK" dirty="0"/>
              <a:t>Learning follows the same principles, but the error function may change</a:t>
            </a:r>
          </a:p>
        </p:txBody>
      </p:sp>
    </p:spTree>
    <p:extLst>
      <p:ext uri="{BB962C8B-B14F-4D97-AF65-F5344CB8AC3E}">
        <p14:creationId xmlns:p14="http://schemas.microsoft.com/office/powerpoint/2010/main" val="41539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dirty="0"/>
                          <m:t>log</m:t>
                        </m:r>
                        <m:r>
                          <m:rPr>
                            <m:nor/>
                          </m:rPr>
                          <a:rPr lang="da-DK" dirty="0"/>
                          <m:t> 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dirty="0"/>
                      <m:t>log</m:t>
                    </m:r>
                    <m:r>
                      <m:rPr>
                        <m:nor/>
                      </m:rPr>
                      <a:rPr lang="da-DK" dirty="0"/>
                      <m:t> (1−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If </a:t>
                </a:r>
                <a:r>
                  <a:rPr lang="da-DK" dirty="0" err="1"/>
                  <a:t>there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no </a:t>
                </a:r>
                <a:r>
                  <a:rPr lang="da-DK" dirty="0" err="1"/>
                  <a:t>hidden</a:t>
                </a:r>
                <a:r>
                  <a:rPr lang="da-DK" dirty="0"/>
                  <a:t> units, it is the same as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logistic</a:t>
                </a:r>
                <a:r>
                  <a:rPr lang="da-DK" dirty="0">
                    <a:solidFill>
                      <a:schemeClr val="accent1"/>
                    </a:solidFill>
                  </a:rPr>
                  <a:t> regression</a:t>
                </a:r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  <a:blipFill>
                <a:blip r:embed="rId2"/>
                <a:stretch>
                  <a:fillRect l="-965" t="-4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When there are two classes:</a:t>
                </a:r>
              </a:p>
              <a:p>
                <a:pPr lvl="1"/>
                <a:r>
                  <a:rPr lang="en-GB" dirty="0"/>
                  <a:t>Use </a:t>
                </a:r>
                <a:r>
                  <a:rPr lang="en-GB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Change loss function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>
                  <a:solidFill>
                    <a:schemeClr val="accent1"/>
                  </a:solidFill>
                </a:endParaRPr>
              </a:p>
              <a:p>
                <a:r>
                  <a:rPr lang="en-GB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dirty="0"/>
                  <a:t>leads to</a:t>
                </a:r>
                <a:r>
                  <a:rPr lang="da-DK" dirty="0"/>
                  <a:t> the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binary</a:t>
                </a:r>
                <a:r>
                  <a:rPr lang="da-DK" dirty="0">
                    <a:solidFill>
                      <a:schemeClr val="accent1"/>
                    </a:solidFill>
                  </a:rPr>
                  <a:t> cross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entropy</a:t>
                </a:r>
                <a:r>
                  <a:rPr lang="da-DK" dirty="0">
                    <a:solidFill>
                      <a:schemeClr val="accent1"/>
                    </a:solidFill>
                  </a:rPr>
                  <a:t> </a:t>
                </a:r>
                <a:r>
                  <a:rPr lang="da-DK" dirty="0" err="1"/>
                  <a:t>loss</a:t>
                </a:r>
                <a:r>
                  <a:rPr lang="da-DK" dirty="0"/>
                  <a:t>: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	</a:t>
                </a:r>
                <a:endParaRPr lang="en-GB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  <a:blipFill>
                <a:blip r:embed="rId4"/>
                <a:stretch>
                  <a:fillRect l="-1739" t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Figure copied from: </a:t>
            </a:r>
            <a:r>
              <a:rPr lang="en-GB" sz="1400" dirty="0">
                <a:hlinkClick r:id="rId3"/>
              </a:rPr>
              <a:t>https://towardsdatascience.com/neural-network-optimization-7ca72d4db3e0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37F9-E103-D8D9-4A0A-7F5CF5B0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97"/>
            <a:ext cx="10515600" cy="4318666"/>
          </a:xfrm>
        </p:spPr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is a Python package for neural networks</a:t>
            </a:r>
          </a:p>
          <a:p>
            <a:r>
              <a:rPr lang="en-GB" dirty="0"/>
              <a:t>It makes it easy to design and train neural networks, because of</a:t>
            </a:r>
          </a:p>
          <a:p>
            <a:pPr lvl="1"/>
            <a:r>
              <a:rPr lang="en-GB" dirty="0"/>
              <a:t>Automated differentiation to calculate gradients</a:t>
            </a:r>
          </a:p>
          <a:p>
            <a:pPr lvl="1"/>
            <a:r>
              <a:rPr lang="en-GB" dirty="0"/>
              <a:t>Efficient use of hardware (including GPUs)</a:t>
            </a:r>
          </a:p>
          <a:p>
            <a:r>
              <a:rPr lang="en-GB" dirty="0"/>
              <a:t>It uses </a:t>
            </a:r>
            <a:r>
              <a:rPr lang="en-GB" dirty="0">
                <a:solidFill>
                  <a:schemeClr val="accent1"/>
                </a:solidFill>
              </a:rPr>
              <a:t>tensors</a:t>
            </a:r>
            <a:r>
              <a:rPr lang="en-GB" dirty="0"/>
              <a:t>, which are multidimensional numerical arrays with many convenient mathematical operations (as in linear algebra)</a:t>
            </a:r>
          </a:p>
          <a:p>
            <a:r>
              <a:rPr lang="en-GB" dirty="0"/>
              <a:t>To start with </a:t>
            </a:r>
            <a:r>
              <a:rPr lang="en-GB" dirty="0" err="1"/>
              <a:t>pytorch</a:t>
            </a:r>
            <a:r>
              <a:rPr lang="en-GB" dirty="0"/>
              <a:t>, you need not worry about tensors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LET US 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27ED-B94D-7D32-03D2-1954811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955"/>
            <a:ext cx="10515599" cy="115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8F5-26D5-0A79-9350-6EB0014D5635}"/>
              </a:ext>
            </a:extLst>
          </p:cNvPr>
          <p:cNvSpPr txBox="1"/>
          <p:nvPr/>
        </p:nvSpPr>
        <p:spPr>
          <a:xfrm>
            <a:off x="9379976" y="946389"/>
            <a:ext cx="197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/>
                </a:solidFill>
              </a:rPr>
              <a:t>pytorch.org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0C432AF-119E-A4BC-C561-2EDA8DDC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" y="957263"/>
            <a:ext cx="8434929" cy="54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CDBBA-AA33-8647-30A5-28B5482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DK" sz="4000"/>
              <a:t>Inspiration from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AAB-D4A2-AAA9-267F-C8CA603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87" y="3835691"/>
            <a:ext cx="4783333" cy="2958800"/>
          </a:xfrm>
        </p:spPr>
        <p:txBody>
          <a:bodyPr/>
          <a:lstStyle/>
          <a:p>
            <a:r>
              <a:rPr lang="en-DK" dirty="0"/>
              <a:t>Brain computes by sending electric signals between neurons</a:t>
            </a:r>
          </a:p>
          <a:p>
            <a:r>
              <a:rPr lang="en-DK" dirty="0"/>
              <a:t>Learni</a:t>
            </a:r>
            <a:r>
              <a:rPr lang="en-GB" dirty="0"/>
              <a:t>ng</a:t>
            </a:r>
            <a:r>
              <a:rPr lang="en-DK" dirty="0"/>
              <a:t> happens by modifying the strengths of the contacts – the synapses</a:t>
            </a:r>
          </a:p>
          <a:p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ABFDA-A789-A93B-78D5-A95A494E7962}"/>
              </a:ext>
            </a:extLst>
          </p:cNvPr>
          <p:cNvSpPr txBox="1"/>
          <p:nvPr/>
        </p:nvSpPr>
        <p:spPr>
          <a:xfrm>
            <a:off x="195380" y="6209716"/>
            <a:ext cx="550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Illustration of neuron by BruceBlaus - Own work, CC BY 3.0, </a:t>
            </a:r>
            <a:r>
              <a:rPr lang="en-DK" sz="1600">
                <a:hlinkClick r:id="rId3"/>
              </a:rPr>
              <a:t>https://commons.wikimedia.org/w/index.php?curid=28761830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4CB5-BE10-9780-11F4-D552BF73BE17}"/>
              </a:ext>
            </a:extLst>
          </p:cNvPr>
          <p:cNvSpPr txBox="1"/>
          <p:nvPr/>
        </p:nvSpPr>
        <p:spPr>
          <a:xfrm>
            <a:off x="4386263" y="4668760"/>
            <a:ext cx="159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/>
              <a:t>Neuron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76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EC6EE-3806-4CCD-5CAA-72C3E898A3D2}"/>
              </a:ext>
            </a:extLst>
          </p:cNvPr>
          <p:cNvSpPr/>
          <p:nvPr/>
        </p:nvSpPr>
        <p:spPr>
          <a:xfrm>
            <a:off x="391627" y="2596896"/>
            <a:ext cx="7825781" cy="3665211"/>
          </a:xfrm>
          <a:prstGeom prst="rect">
            <a:avLst/>
          </a:prstGeom>
          <a:solidFill>
            <a:srgbClr val="E1E9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6945-8C43-DA62-C046-41D712C8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96518"/>
            <a:ext cx="7286840" cy="352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FD26A-5411-DCD7-D464-3CDAD4CD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3225" cy="967810"/>
          </a:xfrm>
        </p:spPr>
        <p:txBody>
          <a:bodyPr>
            <a:normAutofit/>
          </a:bodyPr>
          <a:lstStyle/>
          <a:p>
            <a:r>
              <a:rPr lang="en-DK" sz="4000"/>
              <a:t>A mathematical model of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8B2-FB13-B27C-3DE8-48BECBB2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1"/>
            <a:ext cx="4048125" cy="789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McCulloch and Pitts proposed this model in 1943</a:t>
            </a:r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B14AB-0C34-A56A-76C7-7F7441B6341F}"/>
              </a:ext>
            </a:extLst>
          </p:cNvPr>
          <p:cNvSpPr txBox="1"/>
          <p:nvPr/>
        </p:nvSpPr>
        <p:spPr>
          <a:xfrm>
            <a:off x="5156531" y="3541661"/>
            <a:ext cx="21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/>
              <a:t>Activation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49171-F73D-EDF5-348D-DC4F5BBD6FA1}"/>
              </a:ext>
            </a:extLst>
          </p:cNvPr>
          <p:cNvSpPr txBox="1"/>
          <p:nvPr/>
        </p:nvSpPr>
        <p:spPr>
          <a:xfrm>
            <a:off x="318133" y="6353551"/>
            <a:ext cx="808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 dirty="0"/>
              <a:t>Nat. Biotech. 26, p. 195-197,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0C83-9EA2-72D4-6773-A71347681B1C}"/>
              </a:ext>
            </a:extLst>
          </p:cNvPr>
          <p:cNvSpPr txBox="1"/>
          <p:nvPr/>
        </p:nvSpPr>
        <p:spPr>
          <a:xfrm>
            <a:off x="6119812" y="1337109"/>
            <a:ext cx="529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dirty="0">
                <a:solidFill>
                  <a:schemeClr val="accent1"/>
                </a:solidFill>
              </a:rPr>
              <a:t>This is the basis for most artificial neural network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C086D-60D6-05E7-75B0-55CC0FFD6CA0}"/>
              </a:ext>
            </a:extLst>
          </p:cNvPr>
          <p:cNvSpPr txBox="1"/>
          <p:nvPr/>
        </p:nvSpPr>
        <p:spPr>
          <a:xfrm>
            <a:off x="8765040" y="3684676"/>
            <a:ext cx="28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 dirty="0"/>
              <a:t>Sigmoid activation function (red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/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blipFill>
                <a:blip r:embed="rId4"/>
                <a:stretch>
                  <a:fillRect l="-2762" r="-4972" b="-114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546C9-75A5-3B16-A744-1BE73309770B}"/>
              </a:ext>
            </a:extLst>
          </p:cNvPr>
          <p:cNvSpPr txBox="1"/>
          <p:nvPr/>
        </p:nvSpPr>
        <p:spPr>
          <a:xfrm>
            <a:off x="5156531" y="5558442"/>
            <a:ext cx="207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Threshold: </a:t>
            </a:r>
            <a:r>
              <a:rPr lang="en-GB" sz="2000" i="1" dirty="0"/>
              <a:t>t</a:t>
            </a:r>
            <a:endParaRPr lang="en-DK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2447-A5CA-2272-CB9D-F27A71BD6809}"/>
              </a:ext>
            </a:extLst>
          </p:cNvPr>
          <p:cNvSpPr txBox="1"/>
          <p:nvPr/>
        </p:nvSpPr>
        <p:spPr>
          <a:xfrm rot="16200000">
            <a:off x="-839203" y="4155061"/>
            <a:ext cx="28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 form other neurons</a:t>
            </a:r>
            <a:endParaRPr lang="en-DK" sz="20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76ADE-676B-9EA5-2315-DD35F42A43B8}"/>
              </a:ext>
            </a:extLst>
          </p:cNvPr>
          <p:cNvSpPr txBox="1"/>
          <p:nvPr/>
        </p:nvSpPr>
        <p:spPr>
          <a:xfrm>
            <a:off x="2993561" y="3424632"/>
            <a:ext cx="171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Weighted sum</a:t>
            </a:r>
            <a:endParaRPr lang="en-DK" sz="20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DA9C0-AA3E-19C2-43C7-9C6576B96CDE}"/>
              </a:ext>
            </a:extLst>
          </p:cNvPr>
          <p:cNvSpPr txBox="1"/>
          <p:nvPr/>
        </p:nvSpPr>
        <p:spPr>
          <a:xfrm>
            <a:off x="6977253" y="4786914"/>
            <a:ext cx="105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Output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13740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2E7-E22C-81C6-2AB0-583B4B08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DK" sz="4000"/>
              <a:t>Many connected neurons ➜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DA25-5461-B9EA-D7C0-945CCC36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85" y="1295611"/>
            <a:ext cx="4105340" cy="48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382-D63F-FBCF-BA3B-4C222634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"/>
          <a:stretch/>
        </p:blipFill>
        <p:spPr>
          <a:xfrm>
            <a:off x="4479625" y="2519411"/>
            <a:ext cx="6994230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0AC8-24A0-603D-C13E-FA49190A13E0}"/>
              </a:ext>
            </a:extLst>
          </p:cNvPr>
          <p:cNvSpPr txBox="1"/>
          <p:nvPr/>
        </p:nvSpPr>
        <p:spPr>
          <a:xfrm>
            <a:off x="5046484" y="1619696"/>
            <a:ext cx="370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/>
              <a:t>Artificial neural network</a:t>
            </a:r>
          </a:p>
          <a:p>
            <a:r>
              <a:rPr lang="en-DK" sz="2800"/>
              <a:t>Feed-forward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FB81-2772-4175-44FC-6350E06C3F41}"/>
              </a:ext>
            </a:extLst>
          </p:cNvPr>
          <p:cNvSpPr txBox="1"/>
          <p:nvPr/>
        </p:nvSpPr>
        <p:spPr>
          <a:xfrm>
            <a:off x="257126" y="6169708"/>
            <a:ext cx="478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Screenshot from </a:t>
            </a:r>
            <a:r>
              <a:rPr lang="en-DK" sz="1600">
                <a:hlinkClick r:id="rId4"/>
              </a:rPr>
              <a:t>https://h01-release.storage.googleapis.com/gallery.html</a:t>
            </a:r>
            <a:endParaRPr lang="en-D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F7FBA-5910-7970-175A-06A3D537C809}"/>
              </a:ext>
            </a:extLst>
          </p:cNvPr>
          <p:cNvSpPr txBox="1"/>
          <p:nvPr/>
        </p:nvSpPr>
        <p:spPr>
          <a:xfrm>
            <a:off x="5615188" y="6332205"/>
            <a:ext cx="605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 dirty="0"/>
              <a:t>Nat. Biotech. 26, p. 195-197, 2008</a:t>
            </a:r>
          </a:p>
        </p:txBody>
      </p:sp>
    </p:spTree>
    <p:extLst>
      <p:ext uri="{BB962C8B-B14F-4D97-AF65-F5344CB8AC3E}">
        <p14:creationId xmlns:p14="http://schemas.microsoft.com/office/powerpoint/2010/main" val="438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916D2-4FB3-EB3F-A542-A901D99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3" y="111611"/>
            <a:ext cx="5065991" cy="6693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1EC65-6901-B1B5-2C73-B0EF5F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000"/>
          </a:xfrm>
        </p:spPr>
        <p:txBody>
          <a:bodyPr>
            <a:normAutofit/>
          </a:bodyPr>
          <a:lstStyle/>
          <a:p>
            <a:r>
              <a:rPr lang="en-DK" sz="4000"/>
              <a:t>Learning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F304-1961-B09E-94B9-5EDA14CC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3188" cy="4351338"/>
          </a:xfrm>
        </p:spPr>
        <p:txBody>
          <a:bodyPr/>
          <a:lstStyle/>
          <a:p>
            <a:r>
              <a:rPr lang="en-DK"/>
              <a:t>Humans learn from examples</a:t>
            </a:r>
          </a:p>
          <a:p>
            <a:r>
              <a:rPr lang="en-DK"/>
              <a:t>By seing enough pictures of cats, a child can learn to recognize a cat</a:t>
            </a:r>
          </a:p>
          <a:p>
            <a:endParaRPr lang="en-DK"/>
          </a:p>
          <a:p>
            <a:r>
              <a:rPr lang="en-DK">
                <a:solidFill>
                  <a:schemeClr val="accent1"/>
                </a:solidFill>
              </a:rPr>
              <a:t>Artificial neural networks also learn from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C815A-0765-D4C0-0227-9EB2B7B576A0}"/>
              </a:ext>
            </a:extLst>
          </p:cNvPr>
          <p:cNvSpPr txBox="1"/>
          <p:nvPr/>
        </p:nvSpPr>
        <p:spPr>
          <a:xfrm>
            <a:off x="7561811" y="6519446"/>
            <a:ext cx="282359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K" sz="1600"/>
              <a:t>Google search for ”cat pictures”</a:t>
            </a:r>
          </a:p>
        </p:txBody>
      </p:sp>
    </p:spTree>
    <p:extLst>
      <p:ext uri="{BB962C8B-B14F-4D97-AF65-F5344CB8AC3E}">
        <p14:creationId xmlns:p14="http://schemas.microsoft.com/office/powerpoint/2010/main" val="25025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33B4-9D86-0267-8580-91EC729B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>
            <a:normAutofit/>
          </a:bodyPr>
          <a:lstStyle/>
          <a:p>
            <a:r>
              <a:rPr lang="en-DK" sz="4000"/>
              <a:t>Learning by minimizing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</p:spPr>
            <p:txBody>
              <a:bodyPr>
                <a:noAutofit/>
              </a:bodyPr>
              <a:lstStyle/>
              <a:p>
                <a:r>
                  <a:rPr lang="en-DK" sz="2400" dirty="0"/>
                  <a:t>Neural network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da-DK" sz="2400" b="0" dirty="0"/>
              </a:p>
              <a:p>
                <a14:m>
                  <m:oMath xmlns:m="http://schemas.openxmlformats.org/officeDocument/2006/math">
                    <m:r>
                      <a:rPr lang="da-DK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K" sz="2400" dirty="0"/>
                  <a:t> is an input vector (e.g. pixel values in cat picture)</a:t>
                </a:r>
              </a:p>
              <a:p>
                <a:r>
                  <a:rPr lang="en-DK" sz="2400" dirty="0"/>
                  <a:t>Output: values between zero (no cat) and one (cat in picture)</a:t>
                </a:r>
              </a:p>
              <a:p>
                <a:r>
                  <a:rPr lang="en-DK" sz="2400" dirty="0"/>
                  <a:t>Parametrized by the weights </a:t>
                </a:r>
                <a:r>
                  <a:rPr lang="en-DK" sz="2400" i="1" dirty="0"/>
                  <a:t>w </a:t>
                </a:r>
                <a:r>
                  <a:rPr lang="en-DK" sz="2400" dirty="0"/>
                  <a:t>(symbolizing all the weights)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  <a:blipFill>
                <a:blip r:embed="rId2"/>
                <a:stretch>
                  <a:fillRect l="-1687" t="-2871" r="-1687" b="-100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B472-C7D4-F172-CCC3-32B0204A0817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/>
              <a:t>Train on a set of </a:t>
            </a:r>
            <a:r>
              <a:rPr lang="en-DK" sz="2400" b="1"/>
              <a:t>labeled examples </a:t>
            </a:r>
            <a:r>
              <a:rPr lang="en-DK" sz="2400"/>
              <a:t>called the </a:t>
            </a:r>
            <a:r>
              <a:rPr lang="en-DK" sz="2400" b="1"/>
              <a:t>training set.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18597-8754-D672-7B94-0AFC5CC0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9"/>
          <a:stretch/>
        </p:blipFill>
        <p:spPr>
          <a:xfrm>
            <a:off x="7760335" y="2176165"/>
            <a:ext cx="12446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6F697-07C7-4606-9D67-6B37A0199DCF}"/>
              </a:ext>
            </a:extLst>
          </p:cNvPr>
          <p:cNvSpPr txBox="1"/>
          <p:nvPr/>
        </p:nvSpPr>
        <p:spPr>
          <a:xfrm>
            <a:off x="6640830" y="3148985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/>
              <a:t>Labels: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A0168-E6DC-8655-8C3F-4D95DF8D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315" y="2183765"/>
            <a:ext cx="1244600" cy="107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96831-CF81-86A9-2FEC-322C636AC72C}"/>
              </a:ext>
            </a:extLst>
          </p:cNvPr>
          <p:cNvSpPr txBox="1"/>
          <p:nvPr/>
        </p:nvSpPr>
        <p:spPr>
          <a:xfrm>
            <a:off x="7855838" y="3195319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0E5B-7EFF-1B72-ADA0-74C88EC089A3}"/>
              </a:ext>
            </a:extLst>
          </p:cNvPr>
          <p:cNvSpPr txBox="1"/>
          <p:nvPr/>
        </p:nvSpPr>
        <p:spPr>
          <a:xfrm>
            <a:off x="9742170" y="3195933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 dirty="0"/>
              <a:t>=0 (not cat)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 dirty="0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5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25BEEF-23FE-D824-FE3E-8628EC998BA7}"/>
              </a:ext>
            </a:extLst>
          </p:cNvPr>
          <p:cNvSpPr txBox="1"/>
          <p:nvPr/>
        </p:nvSpPr>
        <p:spPr>
          <a:xfrm>
            <a:off x="838200" y="4556274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EA572-780A-F158-41F6-5CD4FAC89E50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da-DK" sz="2000" dirty="0" err="1"/>
              <a:t>examples</a:t>
            </a:r>
            <a:endParaRPr lang="en-DK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B3856-7E8C-91E2-9E20-1717BE530C64}"/>
              </a:ext>
            </a:extLst>
          </p:cNvPr>
          <p:cNvSpPr txBox="1"/>
          <p:nvPr/>
        </p:nvSpPr>
        <p:spPr>
          <a:xfrm>
            <a:off x="838200" y="5792645"/>
            <a:ext cx="4316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err="1"/>
              <a:t>Glossary</a:t>
            </a:r>
            <a:r>
              <a:rPr lang="da-DK" sz="2000"/>
              <a:t>: </a:t>
            </a:r>
          </a:p>
          <a:p>
            <a:pPr marL="0" indent="0">
              <a:buNone/>
            </a:pPr>
            <a:r>
              <a:rPr lang="da-DK" sz="2000" err="1"/>
              <a:t>Error</a:t>
            </a:r>
            <a:r>
              <a:rPr lang="da-DK" sz="2000"/>
              <a:t> is </a:t>
            </a:r>
            <a:r>
              <a:rPr lang="da-DK" sz="2000" err="1"/>
              <a:t>often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loss</a:t>
            </a:r>
            <a:r>
              <a:rPr lang="da-DK" sz="2000"/>
              <a:t> or </a:t>
            </a:r>
            <a:r>
              <a:rPr lang="da-DK" sz="2000" b="1" err="1"/>
              <a:t>cost</a:t>
            </a:r>
            <a:endParaRPr lang="da-DK" sz="2000" b="1"/>
          </a:p>
          <a:p>
            <a:pPr marL="0" indent="0">
              <a:buNone/>
            </a:pPr>
            <a:r>
              <a:rPr lang="da-DK" sz="2000"/>
              <a:t>Labels </a:t>
            </a:r>
            <a:r>
              <a:rPr lang="da-DK" sz="2000" err="1"/>
              <a:t>are</a:t>
            </a:r>
            <a:r>
              <a:rPr lang="da-DK" sz="2000"/>
              <a:t> </a:t>
            </a:r>
            <a:r>
              <a:rPr lang="da-DK" sz="2000" err="1"/>
              <a:t>also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targets</a:t>
            </a:r>
            <a:endParaRPr lang="en-DK" sz="2000" b="1"/>
          </a:p>
        </p:txBody>
      </p:sp>
    </p:spTree>
    <p:extLst>
      <p:ext uri="{BB962C8B-B14F-4D97-AF65-F5344CB8AC3E}">
        <p14:creationId xmlns:p14="http://schemas.microsoft.com/office/powerpoint/2010/main" val="253281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9CF1-40C9-6487-1C91-A9BB2E3E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>
            <a:normAutofit/>
          </a:bodyPr>
          <a:lstStyle/>
          <a:p>
            <a:r>
              <a:rPr lang="en-DK" sz="4000" dirty="0"/>
              <a:t>Minimize the error by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528C-2BC4-13DB-7BAC-1CAF2F77D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543"/>
            <a:ext cx="5562600" cy="4351338"/>
          </a:xfrm>
        </p:spPr>
        <p:txBody>
          <a:bodyPr>
            <a:normAutofit/>
          </a:bodyPr>
          <a:lstStyle/>
          <a:p>
            <a:r>
              <a:rPr lang="en-DK" sz="2000" dirty="0"/>
              <a:t>Gradient descent is a general method for function minimization</a:t>
            </a:r>
          </a:p>
          <a:p>
            <a:r>
              <a:rPr lang="en-DK" sz="2000" dirty="0"/>
              <a:t>It is an iterative procedure: take a small step in the direction opposite to the gradient in each iteration</a:t>
            </a:r>
          </a:p>
          <a:p>
            <a:r>
              <a:rPr lang="en-DK" sz="2000" dirty="0"/>
              <a:t>The gradient:</a:t>
            </a:r>
          </a:p>
          <a:p>
            <a:pPr lvl="1"/>
            <a:r>
              <a:rPr lang="en-DK" sz="1800" dirty="0"/>
              <a:t>The partial derivative for each weight in the network</a:t>
            </a:r>
          </a:p>
          <a:p>
            <a:pPr lvl="1"/>
            <a:r>
              <a:rPr lang="en-DK" sz="1800" dirty="0"/>
              <a:t>A vector that points in the direction of fastest growth of the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DFC6-2893-7250-A058-E0D6E29DE3B9}"/>
              </a:ext>
            </a:extLst>
          </p:cNvPr>
          <p:cNvSpPr/>
          <p:nvPr/>
        </p:nvSpPr>
        <p:spPr>
          <a:xfrm>
            <a:off x="7189470" y="1818488"/>
            <a:ext cx="4164330" cy="2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5B321-B0B5-6469-B69B-505E8D762D99}"/>
              </a:ext>
            </a:extLst>
          </p:cNvPr>
          <p:cNvSpPr/>
          <p:nvPr/>
        </p:nvSpPr>
        <p:spPr>
          <a:xfrm>
            <a:off x="7408545" y="2250498"/>
            <a:ext cx="3726180" cy="2164929"/>
          </a:xfrm>
          <a:custGeom>
            <a:avLst/>
            <a:gdLst>
              <a:gd name="connsiteX0" fmla="*/ 0 w 3246120"/>
              <a:gd name="connsiteY0" fmla="*/ 0 h 2027769"/>
              <a:gd name="connsiteX1" fmla="*/ 377190 w 3246120"/>
              <a:gd name="connsiteY1" fmla="*/ 811530 h 2027769"/>
              <a:gd name="connsiteX2" fmla="*/ 971550 w 3246120"/>
              <a:gd name="connsiteY2" fmla="*/ 1314450 h 2027769"/>
              <a:gd name="connsiteX3" fmla="*/ 1268730 w 3246120"/>
              <a:gd name="connsiteY3" fmla="*/ 1794510 h 2027769"/>
              <a:gd name="connsiteX4" fmla="*/ 1931670 w 3246120"/>
              <a:gd name="connsiteY4" fmla="*/ 2023110 h 2027769"/>
              <a:gd name="connsiteX5" fmla="*/ 2674620 w 3246120"/>
              <a:gd name="connsiteY5" fmla="*/ 1600200 h 2027769"/>
              <a:gd name="connsiteX6" fmla="*/ 3246120 w 3246120"/>
              <a:gd name="connsiteY6" fmla="*/ 948690 h 202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2027769">
                <a:moveTo>
                  <a:pt x="0" y="0"/>
                </a:moveTo>
                <a:cubicBezTo>
                  <a:pt x="107632" y="296227"/>
                  <a:pt x="215265" y="592455"/>
                  <a:pt x="377190" y="811530"/>
                </a:cubicBezTo>
                <a:cubicBezTo>
                  <a:pt x="539115" y="1030605"/>
                  <a:pt x="822960" y="1150620"/>
                  <a:pt x="971550" y="1314450"/>
                </a:cubicBezTo>
                <a:cubicBezTo>
                  <a:pt x="1120140" y="1478280"/>
                  <a:pt x="1108710" y="1676400"/>
                  <a:pt x="1268730" y="1794510"/>
                </a:cubicBezTo>
                <a:cubicBezTo>
                  <a:pt x="1428750" y="1912620"/>
                  <a:pt x="1697355" y="2055495"/>
                  <a:pt x="1931670" y="2023110"/>
                </a:cubicBezTo>
                <a:cubicBezTo>
                  <a:pt x="2165985" y="1990725"/>
                  <a:pt x="2455545" y="1779270"/>
                  <a:pt x="2674620" y="1600200"/>
                </a:cubicBezTo>
                <a:cubicBezTo>
                  <a:pt x="2893695" y="1421130"/>
                  <a:pt x="3147060" y="1104900"/>
                  <a:pt x="3246120" y="9486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/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/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12F40-0C34-735A-B9F4-23A57BD985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33360" y="3116921"/>
            <a:ext cx="8157" cy="1650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F871F-0969-0C9B-2EF5-8470CBD5B7A2}"/>
              </a:ext>
            </a:extLst>
          </p:cNvPr>
          <p:cNvCxnSpPr>
            <a:cxnSpLocks/>
          </p:cNvCxnSpPr>
          <p:nvPr/>
        </p:nvCxnSpPr>
        <p:spPr>
          <a:xfrm>
            <a:off x="7833360" y="3117698"/>
            <a:ext cx="604418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/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21D153-A679-C69A-CEC6-C88B01C03241}"/>
              </a:ext>
            </a:extLst>
          </p:cNvPr>
          <p:cNvCxnSpPr>
            <a:cxnSpLocks/>
          </p:cNvCxnSpPr>
          <p:nvPr/>
        </p:nvCxnSpPr>
        <p:spPr>
          <a:xfrm>
            <a:off x="8432065" y="3574644"/>
            <a:ext cx="0" cy="118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CE0FA-A476-CA86-A305-C753FBB1FE7F}"/>
              </a:ext>
            </a:extLst>
          </p:cNvPr>
          <p:cNvCxnSpPr>
            <a:cxnSpLocks/>
          </p:cNvCxnSpPr>
          <p:nvPr/>
        </p:nvCxnSpPr>
        <p:spPr>
          <a:xfrm>
            <a:off x="8427388" y="3569188"/>
            <a:ext cx="371864" cy="27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/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6B0DB-7F0B-88E1-FA3F-2644782645AD}"/>
              </a:ext>
            </a:extLst>
          </p:cNvPr>
          <p:cNvCxnSpPr>
            <a:cxnSpLocks/>
          </p:cNvCxnSpPr>
          <p:nvPr/>
        </p:nvCxnSpPr>
        <p:spPr>
          <a:xfrm>
            <a:off x="8786935" y="4090980"/>
            <a:ext cx="4677" cy="6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96916D-5A77-293E-FD71-F32885CBF890}"/>
              </a:ext>
            </a:extLst>
          </p:cNvPr>
          <p:cNvCxnSpPr>
            <a:cxnSpLocks/>
          </p:cNvCxnSpPr>
          <p:nvPr/>
        </p:nvCxnSpPr>
        <p:spPr>
          <a:xfrm>
            <a:off x="8788015" y="4098433"/>
            <a:ext cx="283249" cy="3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/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885FCF9-99E5-40AE-6CBE-F67B964786AF}"/>
              </a:ext>
            </a:extLst>
          </p:cNvPr>
          <p:cNvSpPr txBox="1"/>
          <p:nvPr/>
        </p:nvSpPr>
        <p:spPr>
          <a:xfrm>
            <a:off x="7496550" y="2287107"/>
            <a:ext cx="376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Take small steps opposite the gradient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A38D6-E1E1-0924-A1AF-A7604C2EE631}"/>
              </a:ext>
            </a:extLst>
          </p:cNvPr>
          <p:cNvSpPr txBox="1"/>
          <p:nvPr/>
        </p:nvSpPr>
        <p:spPr>
          <a:xfrm>
            <a:off x="7962430" y="1480982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One-dimensional example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A751A-9827-A606-8FF0-485CA886295C}"/>
              </a:ext>
            </a:extLst>
          </p:cNvPr>
          <p:cNvSpPr txBox="1"/>
          <p:nvPr/>
        </p:nvSpPr>
        <p:spPr>
          <a:xfrm>
            <a:off x="760127" y="5246280"/>
            <a:ext cx="109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Gradient descent leads to the famous </a:t>
            </a:r>
            <a:r>
              <a:rPr lang="en-DK" sz="2400">
                <a:solidFill>
                  <a:schemeClr val="accent1"/>
                </a:solidFill>
              </a:rPr>
              <a:t>Back-propagation</a:t>
            </a:r>
            <a:r>
              <a:rPr lang="en-DK" sz="2400"/>
              <a:t> algorithm for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E136-EDB9-DF2A-546E-F2356A20BB60}"/>
              </a:ext>
            </a:extLst>
          </p:cNvPr>
          <p:cNvSpPr txBox="1"/>
          <p:nvPr/>
        </p:nvSpPr>
        <p:spPr>
          <a:xfrm>
            <a:off x="760127" y="5848444"/>
            <a:ext cx="107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/>
              <a:t>Fortunately we do not have to derive the math – modern neural network programs automatically calculate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/>
              <p:nvPr/>
            </p:nvSpPr>
            <p:spPr>
              <a:xfrm>
                <a:off x="8116574" y="2824134"/>
                <a:ext cx="231012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74" y="2824134"/>
                <a:ext cx="2310120" cy="619913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40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1761-C77E-1152-D319-2371015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lang="en-DK" sz="4000"/>
              <a:t>Analogy to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9659"/>
                <a:ext cx="5803232" cy="40126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K" sz="2400" dirty="0"/>
                  <a:t>Linear regression is also done by minimizing the squared error</a:t>
                </a:r>
              </a:p>
              <a:p>
                <a:r>
                  <a:rPr lang="en-DK" sz="2400" dirty="0"/>
                  <a:t>The error is the squared difference between the observed y for a given x and the “prediction”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K" sz="2400" dirty="0"/>
              </a:p>
              <a:p>
                <a:r>
                  <a:rPr lang="en-DK" sz="2400" dirty="0"/>
                  <a:t>The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K" sz="2400" dirty="0"/>
                  <a:t>and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K" sz="2400" dirty="0"/>
                  <a:t>is found by minimizing the sum of the squared errors</a:t>
                </a:r>
              </a:p>
              <a:p>
                <a:r>
                  <a:rPr lang="en-DK" sz="2400" dirty="0"/>
                  <a:t>This can be done analytically leading to the formulas for linear regression</a:t>
                </a:r>
              </a:p>
              <a:p>
                <a:r>
                  <a:rPr lang="en-DK" sz="2400" dirty="0"/>
                  <a:t>It can also be done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9659"/>
                <a:ext cx="5803232" cy="4012678"/>
              </a:xfrm>
              <a:blipFill>
                <a:blip r:embed="rId2"/>
                <a:stretch>
                  <a:fillRect l="-1751" t="-1893" r="-2845" b="-31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6A5433C-9112-9046-E983-54AF4FE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56" y="1940535"/>
            <a:ext cx="5456663" cy="37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8FE6B-73B4-4D27-3F79-855A34A6A3F3}"/>
              </a:ext>
            </a:extLst>
          </p:cNvPr>
          <p:cNvSpPr txBox="1"/>
          <p:nvPr/>
        </p:nvSpPr>
        <p:spPr>
          <a:xfrm>
            <a:off x="7062796" y="1039751"/>
            <a:ext cx="45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Points show the number of deaths vs new Corona cases in Denmark per day from March to July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13A8-3007-61FE-300D-85663412C6DD}"/>
              </a:ext>
            </a:extLst>
          </p:cNvPr>
          <p:cNvSpPr txBox="1"/>
          <p:nvPr/>
        </p:nvSpPr>
        <p:spPr>
          <a:xfrm rot="19632866">
            <a:off x="10040768" y="2426180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Regression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22FD0-E0DE-D63C-479C-A834DA3CC077}"/>
              </a:ext>
            </a:extLst>
          </p:cNvPr>
          <p:cNvSpPr txBox="1"/>
          <p:nvPr/>
        </p:nvSpPr>
        <p:spPr>
          <a:xfrm>
            <a:off x="838200" y="5724333"/>
            <a:ext cx="10351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/>
              <a:t>There are many examples/animations of this online, e.g.: </a:t>
            </a:r>
          </a:p>
          <a:p>
            <a:r>
              <a:rPr lang="en-DK">
                <a:hlinkClick r:id="rId4"/>
              </a:rPr>
              <a:t>https://towardsdatascience.com/gradient-descent-animation-1-simple-linear-regression-e49315b24672</a:t>
            </a:r>
            <a:endParaRPr lang="en-DK"/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56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9EC5-E1AB-96CB-3BA2-ACC61E3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Python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6430-6BEF-ED4F-1750-FB2504682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example, the gradient is calculated manually</a:t>
            </a:r>
          </a:p>
          <a:p>
            <a:r>
              <a:rPr lang="en-GB" dirty="0"/>
              <a:t>We do not have to do that again – </a:t>
            </a:r>
            <a:r>
              <a:rPr lang="en-GB" dirty="0" err="1"/>
              <a:t>pytorch</a:t>
            </a:r>
            <a:r>
              <a:rPr lang="en-GB" dirty="0"/>
              <a:t> will take care of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Copy this </a:t>
            </a:r>
            <a:r>
              <a:rPr lang="en-GB" dirty="0" err="1"/>
              <a:t>Colab</a:t>
            </a:r>
            <a:r>
              <a:rPr lang="en-GB" dirty="0"/>
              <a:t> notebook: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https://drive.google.com/file/d/1Oqmad5JpPI2rzrWDrMiGPs3QinyxT8sO/view?usp=sharing</a:t>
            </a:r>
            <a:endParaRPr lang="en-GB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4746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14886</TotalTime>
  <Words>949</Words>
  <Application>Microsoft Macintosh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Neural Networks 1</vt:lpstr>
      <vt:lpstr>Inspiration from the brain</vt:lpstr>
      <vt:lpstr>A mathematical model of the neuron</vt:lpstr>
      <vt:lpstr>Many connected neurons ➜ neural network</vt:lpstr>
      <vt:lpstr>Learning from examples</vt:lpstr>
      <vt:lpstr>Learning by minimizing the error</vt:lpstr>
      <vt:lpstr>Minimize the error by gradient descent</vt:lpstr>
      <vt:lpstr>Analogy to linear regression</vt:lpstr>
      <vt:lpstr>Python example</vt:lpstr>
      <vt:lpstr>More realistic networks</vt:lpstr>
      <vt:lpstr>Classification</vt:lpstr>
      <vt:lpstr>Stochastic gradient descent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Anders Krogh</dc:creator>
  <cp:lastModifiedBy>Anders Krogh</cp:lastModifiedBy>
  <cp:revision>24</cp:revision>
  <dcterms:created xsi:type="dcterms:W3CDTF">2022-05-05T04:41:48Z</dcterms:created>
  <dcterms:modified xsi:type="dcterms:W3CDTF">2022-05-20T06:33:10Z</dcterms:modified>
</cp:coreProperties>
</file>